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
  </p:handoutMasterIdLst>
  <p:sldIdLst>
    <p:sldId id="257" r:id="rId3"/>
    <p:sldId id="266" r:id="rId5"/>
    <p:sldId id="264" r:id="rId6"/>
    <p:sldId id="263" r:id="rId7"/>
    <p:sldId id="268" r:id="rId8"/>
    <p:sldId id="262" r:id="rId9"/>
    <p:sldId id="265" r:id="rId10"/>
    <p:sldId id="27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43750"/>
          <a:stretch>
            <a:fillRect/>
          </a:stretch>
        </p:blipFill>
        <p:spPr>
          <a:xfrm>
            <a:off x="0" y="0"/>
            <a:ext cx="12192000" cy="6858000"/>
          </a:xfrm>
          <a:prstGeom prst="rect">
            <a:avLst/>
          </a:prstGeom>
        </p:spPr>
      </p:pic>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75812"/>
          <a:stretch>
            <a:fillRect/>
          </a:stretch>
        </p:blipFill>
        <p:spPr>
          <a:xfrm>
            <a:off x="0" y="3903973"/>
            <a:ext cx="12192000" cy="2948947"/>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89318"/>
          <a:stretch>
            <a:fillRect/>
          </a:stretch>
        </p:blipFill>
        <p:spPr>
          <a:xfrm>
            <a:off x="646253" y="0"/>
            <a:ext cx="11421696" cy="1220755"/>
          </a:xfrm>
          <a:prstGeom prst="rect">
            <a:avLst/>
          </a:prstGeom>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66128"/>
          <a:stretch>
            <a:fillRect/>
          </a:stretch>
        </p:blipFill>
        <p:spPr>
          <a:xfrm>
            <a:off x="770304" y="2958949"/>
            <a:ext cx="11421696" cy="387109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687" y="777324"/>
            <a:ext cx="5459635" cy="4462768"/>
          </a:xfrm>
          <a:prstGeom prst="rect">
            <a:avLst/>
          </a:prstGeom>
        </p:spPr>
      </p:pic>
      <p:sp>
        <p:nvSpPr>
          <p:cNvPr id="10" name="矩形 9"/>
          <p:cNvSpPr/>
          <p:nvPr/>
        </p:nvSpPr>
        <p:spPr>
          <a:xfrm>
            <a:off x="2943097" y="2276872"/>
            <a:ext cx="6606813" cy="1632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4357720" y="3197489"/>
            <a:ext cx="5192191" cy="706755"/>
          </a:xfrm>
          <a:prstGeom prst="rect">
            <a:avLst/>
          </a:prstGeom>
        </p:spPr>
        <p:txBody>
          <a:bodyPr wrap="square">
            <a:spAutoFit/>
          </a:bodyPr>
          <a:lstStyle/>
          <a:p>
            <a:pPr algn="r" fontAlgn="auto">
              <a:spcBef>
                <a:spcPts val="0"/>
              </a:spcBef>
              <a:spcAft>
                <a:spcPts val="0"/>
              </a:spcAft>
              <a:defRPr/>
            </a:pPr>
            <a:r>
              <a:rPr lang="zh-CN" altLang="en-US"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rPr>
              <a:t>严欣蕊 班级：</a:t>
            </a:r>
            <a:r>
              <a:rPr lang="en-US" altLang="zh-CN"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rPr>
              <a:t>F1843201 </a:t>
            </a:r>
            <a:endParaRPr lang="en-US" altLang="zh-CN"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endParaRPr>
          </a:p>
          <a:p>
            <a:pPr algn="r" fontAlgn="auto">
              <a:spcBef>
                <a:spcPts val="0"/>
              </a:spcBef>
              <a:spcAft>
                <a:spcPts val="0"/>
              </a:spcAft>
              <a:defRPr/>
            </a:pPr>
            <a:r>
              <a:rPr lang="zh-CN" altLang="en-US"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rPr>
              <a:t>学号：</a:t>
            </a:r>
            <a:r>
              <a:rPr lang="en-US" altLang="zh-CN"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rPr>
              <a:t>518432910008</a:t>
            </a:r>
            <a:endParaRPr lang="en-US" altLang="zh-CN" sz="2000" b="1" spc="300" dirty="0">
              <a:solidFill>
                <a:schemeClr val="tx1">
                  <a:lumMod val="85000"/>
                  <a:lumOff val="15000"/>
                </a:schemeClr>
              </a:solidFill>
              <a:latin typeface="方正兰亭黑简体" panose="02000000000000000000" pitchFamily="2" charset="-122"/>
              <a:ea typeface="方正兰亭黑简体" panose="02000000000000000000" pitchFamily="2" charset="-122"/>
              <a:sym typeface="微软雅黑" panose="020B0503020204020204" charset="-122"/>
            </a:endParaRPr>
          </a:p>
        </p:txBody>
      </p:sp>
      <p:sp>
        <p:nvSpPr>
          <p:cNvPr id="19" name="矩形 18"/>
          <p:cNvSpPr/>
          <p:nvPr/>
        </p:nvSpPr>
        <p:spPr>
          <a:xfrm>
            <a:off x="2024380" y="2277110"/>
            <a:ext cx="8007985" cy="1014730"/>
          </a:xfrm>
          <a:prstGeom prst="rect">
            <a:avLst/>
          </a:prstGeom>
        </p:spPr>
        <p:txBody>
          <a:bodyPr wrap="square">
            <a:spAutoFit/>
          </a:bodyPr>
          <a:lstStyle/>
          <a:p>
            <a:pPr algn="ctr"/>
            <a:r>
              <a:rPr lang="en-US" altLang="zh-CN" sz="60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anose="020B0503020204020204" charset="-122"/>
              </a:rPr>
              <a:t>Mobile Manager</a:t>
            </a:r>
            <a:endParaRPr lang="en-US" altLang="zh-CN" sz="60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1000"/>
                            </p:stCondLst>
                            <p:childTnLst>
                              <p:par>
                                <p:cTn id="38" presetID="5" presetClass="entr" presetSubtype="1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checkerboard(across)">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72068"/>
          <a:stretch>
            <a:fillRect/>
          </a:stretch>
        </p:blipFill>
        <p:spPr>
          <a:xfrm flipV="1">
            <a:off x="0" y="4488180"/>
            <a:ext cx="12192000" cy="3405505"/>
          </a:xfrm>
          <a:prstGeom prst="rect">
            <a:avLst/>
          </a:prstGeom>
        </p:spPr>
      </p:pic>
      <p:sp>
        <p:nvSpPr>
          <p:cNvPr id="2" name="标题 1"/>
          <p:cNvSpPr>
            <a:spLocks noGrp="1"/>
          </p:cNvSpPr>
          <p:nvPr/>
        </p:nvSpPr>
        <p:spPr>
          <a:xfrm>
            <a:off x="669882" y="432000"/>
            <a:ext cx="10852237" cy="648000"/>
          </a:xfrm>
          <a:prstGeom prst="rect">
            <a:avLst/>
          </a:prstGeom>
        </p:spPr>
        <p:txBody>
          <a:bodyPr vert="horz" lIns="101600" tIns="38100" rIns="76200" bIns="38100" rtlCol="0" anchor="ctr" anchorCtr="0">
            <a:noAutofit/>
          </a:bodyPr>
          <a:lstStyle>
            <a:lvl1pPr marL="0" marR="0" lvl="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r>
              <a:rPr lang="en-US" altLang="zh-CN"/>
              <a:t>“</a:t>
            </a:r>
            <a:r>
              <a:rPr lang="zh-CN" altLang="en-US"/>
              <a:t>手机管家</a:t>
            </a:r>
            <a:r>
              <a:rPr lang="en-US" altLang="zh-CN"/>
              <a:t>”</a:t>
            </a:r>
            <a:r>
              <a:t>小应用简介</a:t>
            </a:r>
            <a:r>
              <a:rPr lang="en-US" altLang="zh-CN"/>
              <a:t>——</a:t>
            </a:r>
            <a:endParaRPr lang="en-US" altLang="zh-CN"/>
          </a:p>
        </p:txBody>
      </p:sp>
      <p:sp>
        <p:nvSpPr>
          <p:cNvPr id="3" name="内容占位符 2"/>
          <p:cNvSpPr>
            <a:spLocks noGrp="1"/>
          </p:cNvSpPr>
          <p:nvPr/>
        </p:nvSpPr>
        <p:spPr>
          <a:xfrm>
            <a:off x="1212850" y="1183640"/>
            <a:ext cx="4590415" cy="525589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latin typeface="楷体" panose="02010609060101010101" charset="-122"/>
                <a:ea typeface="楷体" panose="02010609060101010101" charset="-122"/>
                <a:cs typeface="楷体" panose="02010609060101010101" charset="-122"/>
              </a:rPr>
              <a:t>该应用是基于</a:t>
            </a:r>
            <a:r>
              <a:rPr lang="en-US" altLang="zh-CN" sz="2000">
                <a:latin typeface="楷体" panose="02010609060101010101" charset="-122"/>
                <a:ea typeface="楷体" panose="02010609060101010101" charset="-122"/>
                <a:cs typeface="楷体" panose="02010609060101010101" charset="-122"/>
              </a:rPr>
              <a:t>processing</a:t>
            </a:r>
            <a:r>
              <a:rPr sz="2000">
                <a:latin typeface="楷体" panose="02010609060101010101" charset="-122"/>
                <a:ea typeface="楷体" panose="02010609060101010101" charset="-122"/>
                <a:cs typeface="楷体" panose="02010609060101010101" charset="-122"/>
              </a:rPr>
              <a:t>和</a:t>
            </a:r>
            <a:r>
              <a:rPr lang="en-US" altLang="zh-CN" sz="2000">
                <a:latin typeface="楷体" panose="02010609060101010101" charset="-122"/>
                <a:ea typeface="楷体" panose="02010609060101010101" charset="-122"/>
                <a:cs typeface="楷体" panose="02010609060101010101" charset="-122"/>
              </a:rPr>
              <a:t>A</a:t>
            </a:r>
            <a:r>
              <a:rPr lang="en-US" altLang="zh-CN" sz="2000">
                <a:latin typeface="楷体" panose="02010609060101010101" charset="-122"/>
                <a:ea typeface="楷体" panose="02010609060101010101" charset="-122"/>
                <a:cs typeface="楷体" panose="02010609060101010101" charset="-122"/>
                <a:sym typeface="+mn-ea"/>
              </a:rPr>
              <a:t>rduin</a:t>
            </a:r>
            <a:r>
              <a:rPr lang="en-US" altLang="zh-CN" sz="2000">
                <a:latin typeface="楷体" panose="02010609060101010101" charset="-122"/>
                <a:ea typeface="楷体" panose="02010609060101010101" charset="-122"/>
                <a:cs typeface="楷体" panose="02010609060101010101" charset="-122"/>
              </a:rPr>
              <a:t>o</a:t>
            </a:r>
            <a:r>
              <a:rPr sz="2000">
                <a:latin typeface="楷体" panose="02010609060101010101" charset="-122"/>
                <a:ea typeface="楷体" panose="02010609060101010101" charset="-122"/>
                <a:cs typeface="楷体" panose="02010609060101010101" charset="-122"/>
              </a:rPr>
              <a:t>程序开发的一个简易超声波测距交互应用。应用对象为使用手机自制力差的人，尤其是学生群体。</a:t>
            </a:r>
            <a:endParaRPr sz="2000">
              <a:latin typeface="楷体" panose="02010609060101010101" charset="-122"/>
              <a:ea typeface="楷体" panose="02010609060101010101" charset="-122"/>
              <a:cs typeface="楷体" panose="02010609060101010101" charset="-122"/>
            </a:endParaRPr>
          </a:p>
          <a:p>
            <a:r>
              <a:rPr lang="en-US" altLang="zh-CN" sz="2000">
                <a:latin typeface="楷体" panose="02010609060101010101" charset="-122"/>
                <a:ea typeface="楷体" panose="02010609060101010101" charset="-122"/>
                <a:cs typeface="楷体" panose="02010609060101010101" charset="-122"/>
              </a:rPr>
              <a:t>“Mobile Manager”</a:t>
            </a:r>
            <a:r>
              <a:rPr sz="2000">
                <a:latin typeface="楷体" panose="02010609060101010101" charset="-122"/>
                <a:ea typeface="楷体" panose="02010609060101010101" charset="-122"/>
                <a:cs typeface="楷体" panose="02010609060101010101" charset="-122"/>
              </a:rPr>
              <a:t>的基本应用是从客观上帮助使用者</a:t>
            </a:r>
            <a:r>
              <a:rPr lang="en-US" altLang="zh-CN" sz="2000">
                <a:latin typeface="楷体" panose="02010609060101010101" charset="-122"/>
                <a:ea typeface="楷体" panose="02010609060101010101" charset="-122"/>
                <a:cs typeface="楷体" panose="02010609060101010101" charset="-122"/>
              </a:rPr>
              <a:t>“</a:t>
            </a:r>
            <a:r>
              <a:rPr sz="2000">
                <a:latin typeface="楷体" panose="02010609060101010101" charset="-122"/>
                <a:ea typeface="楷体" panose="02010609060101010101" charset="-122"/>
                <a:cs typeface="楷体" panose="02010609060101010101" charset="-122"/>
              </a:rPr>
              <a:t>管理手机</a:t>
            </a:r>
            <a:r>
              <a:rPr lang="en-US" altLang="zh-CN" sz="2000">
                <a:latin typeface="楷体" panose="02010609060101010101" charset="-122"/>
                <a:ea typeface="楷体" panose="02010609060101010101" charset="-122"/>
                <a:cs typeface="楷体" panose="02010609060101010101" charset="-122"/>
              </a:rPr>
              <a:t>”</a:t>
            </a:r>
            <a:r>
              <a:rPr sz="2000">
                <a:latin typeface="楷体" panose="02010609060101010101" charset="-122"/>
                <a:ea typeface="楷体" panose="02010609060101010101" charset="-122"/>
                <a:cs typeface="楷体" panose="02010609060101010101" charset="-122"/>
              </a:rPr>
              <a:t>，实际上就是一个放置手机的小装置。当用户需要认真工作时可将手机放置在该装置上，若手机被从装置上方取走，则装置蜂鸣器报警，屏幕上出现警告页面，降低用户使用手机次数。</a:t>
            </a:r>
            <a:endParaRPr sz="2000">
              <a:latin typeface="楷体" panose="02010609060101010101" charset="-122"/>
              <a:ea typeface="楷体" panose="02010609060101010101" charset="-122"/>
              <a:cs typeface="楷体" panose="02010609060101010101" charset="-122"/>
            </a:endParaRPr>
          </a:p>
        </p:txBody>
      </p:sp>
      <p:pic>
        <p:nvPicPr>
          <p:cNvPr id="7" name="图片 6" descr="mobile manager-poster"/>
          <p:cNvPicPr>
            <a:picLocks noChangeAspect="1"/>
          </p:cNvPicPr>
          <p:nvPr/>
        </p:nvPicPr>
        <p:blipFill>
          <a:blip r:embed="rId2"/>
          <a:stretch>
            <a:fillRect/>
          </a:stretch>
        </p:blipFill>
        <p:spPr>
          <a:xfrm>
            <a:off x="7183755" y="225425"/>
            <a:ext cx="3604260" cy="64077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内容占位符 29"/>
          <p:cNvPicPr>
            <a:picLocks noChangeAspect="1"/>
          </p:cNvPicPr>
          <p:nvPr>
            <p:ph sz="half" idx="2"/>
          </p:nvPr>
        </p:nvPicPr>
        <p:blipFill rotWithShape="1">
          <a:blip r:embed="rId1" cstate="print">
            <a:extLst>
              <a:ext uri="{28A0092B-C50C-407E-A947-70E740481C1C}">
                <a14:useLocalDpi xmlns:a14="http://schemas.microsoft.com/office/drawing/2010/main" val="0"/>
              </a:ext>
            </a:extLst>
          </a:blip>
          <a:srcRect b="72068"/>
          <a:stretch>
            <a:fillRect/>
          </a:stretch>
        </p:blipFill>
        <p:spPr>
          <a:xfrm rot="10800000" flipV="1">
            <a:off x="-239395" y="-273685"/>
            <a:ext cx="12670790" cy="3712210"/>
          </a:xfrm>
          <a:prstGeom prst="rect">
            <a:avLst/>
          </a:prstGeom>
        </p:spPr>
      </p:pic>
      <p:sp>
        <p:nvSpPr>
          <p:cNvPr id="2" name="标题 1"/>
          <p:cNvSpPr>
            <a:spLocks noGrp="1"/>
          </p:cNvSpPr>
          <p:nvPr>
            <p:ph type="title"/>
          </p:nvPr>
        </p:nvSpPr>
        <p:spPr/>
        <p:txBody>
          <a:bodyPr/>
          <a:p>
            <a:r>
              <a:rPr lang="zh-CN" altLang="en-US"/>
              <a:t>原理简述</a:t>
            </a:r>
            <a:endParaRPr lang="zh-CN" altLang="en-US"/>
          </a:p>
        </p:txBody>
      </p:sp>
      <p:sp>
        <p:nvSpPr>
          <p:cNvPr id="3" name="内容占位符 2"/>
          <p:cNvSpPr>
            <a:spLocks noGrp="1"/>
          </p:cNvSpPr>
          <p:nvPr>
            <p:ph sz="half" idx="1"/>
          </p:nvPr>
        </p:nvSpPr>
        <p:spPr/>
        <p:txBody>
          <a:bodyPr/>
          <a:p>
            <a:r>
              <a:rPr sz="2400">
                <a:latin typeface="楷体" panose="02010609060101010101" charset="-122"/>
                <a:ea typeface="楷体" panose="02010609060101010101" charset="-122"/>
                <a:cs typeface="楷体" panose="02010609060101010101" charset="-122"/>
                <a:sym typeface="+mn-ea"/>
              </a:rPr>
              <a:t>原理：与</a:t>
            </a:r>
            <a:r>
              <a:rPr lang="en-US" altLang="zh-CN" sz="2400">
                <a:latin typeface="楷体" panose="02010609060101010101" charset="-122"/>
                <a:ea typeface="楷体" panose="02010609060101010101" charset="-122"/>
                <a:cs typeface="楷体" panose="02010609060101010101" charset="-122"/>
                <a:sym typeface="+mn-ea"/>
              </a:rPr>
              <a:t>Arduino</a:t>
            </a:r>
            <a:r>
              <a:rPr sz="2400">
                <a:latin typeface="楷体" panose="02010609060101010101" charset="-122"/>
                <a:ea typeface="楷体" panose="02010609060101010101" charset="-122"/>
                <a:cs typeface="楷体" panose="02010609060101010101" charset="-122"/>
                <a:sym typeface="+mn-ea"/>
              </a:rPr>
              <a:t>连接的超声波传感器监测到手机被放在指定位置，</a:t>
            </a:r>
            <a:r>
              <a:rPr lang="en-US" altLang="zh-CN" sz="2400">
                <a:latin typeface="楷体" panose="02010609060101010101" charset="-122"/>
                <a:ea typeface="楷体" panose="02010609060101010101" charset="-122"/>
                <a:cs typeface="楷体" panose="02010609060101010101" charset="-122"/>
                <a:sym typeface="+mn-ea"/>
              </a:rPr>
              <a:t>processing</a:t>
            </a:r>
            <a:r>
              <a:rPr sz="2400">
                <a:latin typeface="楷体" panose="02010609060101010101" charset="-122"/>
                <a:ea typeface="楷体" panose="02010609060101010101" charset="-122"/>
                <a:cs typeface="楷体" panose="02010609060101010101" charset="-122"/>
                <a:sym typeface="+mn-ea"/>
              </a:rPr>
              <a:t>的可视化窗口上则显示正常图像（</a:t>
            </a:r>
            <a:r>
              <a:rPr lang="en-US" altLang="zh-CN" sz="2400">
                <a:latin typeface="楷体" panose="02010609060101010101" charset="-122"/>
                <a:ea typeface="楷体" panose="02010609060101010101" charset="-122"/>
                <a:cs typeface="楷体" panose="02010609060101010101" charset="-122"/>
                <a:sym typeface="+mn-ea"/>
              </a:rPr>
              <a:t>“work hard</a:t>
            </a:r>
            <a:r>
              <a:rPr lang="en-US" altLang="zh-CN" sz="2400">
                <a:latin typeface="楷体" panose="02010609060101010101" charset="-122"/>
                <a:ea typeface="楷体" panose="02010609060101010101" charset="-122"/>
                <a:cs typeface="楷体" panose="02010609060101010101" charset="-122"/>
                <a:sym typeface="+mn-ea"/>
              </a:rPr>
              <a:t>”)</a:t>
            </a:r>
            <a:r>
              <a:rPr sz="2400">
                <a:latin typeface="楷体" panose="02010609060101010101" charset="-122"/>
                <a:ea typeface="楷体" panose="02010609060101010101" charset="-122"/>
                <a:cs typeface="楷体" panose="02010609060101010101" charset="-122"/>
                <a:sym typeface="+mn-ea"/>
              </a:rPr>
              <a:t>，若手机被拿离指定位置，即超声波传感器未接收到信号，则与</a:t>
            </a:r>
            <a:r>
              <a:rPr lang="en-US" altLang="zh-CN" sz="2400">
                <a:latin typeface="楷体" panose="02010609060101010101" charset="-122"/>
                <a:ea typeface="楷体" panose="02010609060101010101" charset="-122"/>
                <a:cs typeface="楷体" panose="02010609060101010101" charset="-122"/>
                <a:sym typeface="+mn-ea"/>
              </a:rPr>
              <a:t>Arduino</a:t>
            </a:r>
            <a:r>
              <a:rPr sz="2400">
                <a:latin typeface="楷体" panose="02010609060101010101" charset="-122"/>
                <a:ea typeface="楷体" panose="02010609060101010101" charset="-122"/>
                <a:cs typeface="楷体" panose="02010609060101010101" charset="-122"/>
                <a:sym typeface="+mn-ea"/>
              </a:rPr>
              <a:t>板连接的蜂鸣器发出警报声，同时</a:t>
            </a:r>
            <a:r>
              <a:rPr lang="en-US" altLang="zh-CN" sz="2400">
                <a:latin typeface="楷体" panose="02010609060101010101" charset="-122"/>
                <a:ea typeface="楷体" panose="02010609060101010101" charset="-122"/>
                <a:cs typeface="楷体" panose="02010609060101010101" charset="-122"/>
                <a:sym typeface="+mn-ea"/>
              </a:rPr>
              <a:t>processing</a:t>
            </a:r>
            <a:r>
              <a:rPr sz="2400">
                <a:latin typeface="楷体" panose="02010609060101010101" charset="-122"/>
                <a:ea typeface="楷体" panose="02010609060101010101" charset="-122"/>
                <a:cs typeface="楷体" panose="02010609060101010101" charset="-122"/>
                <a:sym typeface="+mn-ea"/>
              </a:rPr>
              <a:t>的</a:t>
            </a:r>
            <a:r>
              <a:rPr sz="2400">
                <a:latin typeface="楷体" panose="02010609060101010101" charset="-122"/>
                <a:ea typeface="楷体" panose="02010609060101010101" charset="-122"/>
                <a:cs typeface="楷体" panose="02010609060101010101" charset="-122"/>
                <a:sym typeface="+mn-ea"/>
              </a:rPr>
              <a:t>可视化窗口显像变化为巨大红色感叹号</a:t>
            </a:r>
            <a:r>
              <a:rPr lang="en-US" altLang="zh-CN" sz="2400">
                <a:latin typeface="楷体" panose="02010609060101010101" charset="-122"/>
                <a:ea typeface="楷体" panose="02010609060101010101" charset="-122"/>
                <a:cs typeface="楷体" panose="02010609060101010101" charset="-122"/>
                <a:sym typeface="+mn-ea"/>
              </a:rPr>
              <a:t>(“warning”)</a:t>
            </a:r>
            <a:r>
              <a:rPr sz="2400">
                <a:latin typeface="楷体" panose="02010609060101010101" charset="-122"/>
                <a:ea typeface="楷体" panose="02010609060101010101" charset="-122"/>
                <a:cs typeface="楷体" panose="02010609060101010101" charset="-122"/>
                <a:sym typeface="+mn-ea"/>
              </a:rPr>
              <a:t>，并提醒用户</a:t>
            </a:r>
            <a:r>
              <a:rPr sz="2400">
                <a:latin typeface="楷体" panose="02010609060101010101" charset="-122"/>
                <a:ea typeface="楷体" panose="02010609060101010101" charset="-122"/>
                <a:cs typeface="楷体" panose="02010609060101010101" charset="-122"/>
                <a:sym typeface="+mn-ea"/>
              </a:rPr>
              <a:t>放下手机</a:t>
            </a:r>
            <a:r>
              <a:rPr sz="2400">
                <a:latin typeface="楷体" panose="02010609060101010101" charset="-122"/>
                <a:ea typeface="楷体" panose="02010609060101010101" charset="-122"/>
                <a:cs typeface="楷体" panose="02010609060101010101" charset="-122"/>
                <a:sym typeface="+mn-ea"/>
              </a:rPr>
              <a:t>。</a:t>
            </a:r>
            <a:endParaRPr lang="zh-CN" altLang="en-US" sz="2400">
              <a:latin typeface="楷体" panose="02010609060101010101" charset="-122"/>
              <a:ea typeface="楷体" panose="02010609060101010101" charset="-122"/>
              <a:cs typeface="楷体" panose="02010609060101010101" charset="-122"/>
              <a:sym typeface="+mn-ea"/>
            </a:endParaRPr>
          </a:p>
        </p:txBody>
      </p:sp>
      <p:pic>
        <p:nvPicPr>
          <p:cNvPr id="11" name="图片 10" descr="work-hard"/>
          <p:cNvPicPr>
            <a:picLocks noChangeAspect="1"/>
          </p:cNvPicPr>
          <p:nvPr/>
        </p:nvPicPr>
        <p:blipFill>
          <a:blip r:embed="rId2"/>
          <a:stretch>
            <a:fillRect/>
          </a:stretch>
        </p:blipFill>
        <p:spPr>
          <a:xfrm>
            <a:off x="5809615" y="521970"/>
            <a:ext cx="3182620" cy="3182620"/>
          </a:xfrm>
          <a:prstGeom prst="rect">
            <a:avLst/>
          </a:prstGeom>
        </p:spPr>
      </p:pic>
      <p:pic>
        <p:nvPicPr>
          <p:cNvPr id="12" name="图片 11" descr="Warn"/>
          <p:cNvPicPr>
            <a:picLocks noChangeAspect="1"/>
          </p:cNvPicPr>
          <p:nvPr/>
        </p:nvPicPr>
        <p:blipFill>
          <a:blip r:embed="rId3"/>
          <a:stretch>
            <a:fillRect/>
          </a:stretch>
        </p:blipFill>
        <p:spPr>
          <a:xfrm>
            <a:off x="8494395" y="3276600"/>
            <a:ext cx="3420110" cy="342011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内容占位符 7"/>
          <p:cNvPicPr>
            <a:picLocks noChangeAspect="1"/>
          </p:cNvPicPr>
          <p:nvPr>
            <p:ph sz="half" idx="2"/>
          </p:nvPr>
        </p:nvPicPr>
        <p:blipFill rotWithShape="1">
          <a:blip r:embed="rId1" cstate="print">
            <a:extLst>
              <a:ext uri="{28A0092B-C50C-407E-A947-70E740481C1C}">
                <a14:useLocalDpi xmlns:a14="http://schemas.microsoft.com/office/drawing/2010/main" val="0"/>
              </a:ext>
            </a:extLst>
          </a:blip>
          <a:srcRect t="75812"/>
          <a:stretch>
            <a:fillRect/>
          </a:stretch>
        </p:blipFill>
        <p:spPr>
          <a:xfrm rot="10800000" flipH="1">
            <a:off x="-41910" y="15240"/>
            <a:ext cx="11734800" cy="3308350"/>
          </a:xfrm>
          <a:prstGeom prst="rect">
            <a:avLst/>
          </a:prstGeom>
        </p:spPr>
      </p:pic>
      <p:sp>
        <p:nvSpPr>
          <p:cNvPr id="2" name="标题 1"/>
          <p:cNvSpPr>
            <a:spLocks noGrp="1"/>
          </p:cNvSpPr>
          <p:nvPr>
            <p:ph type="title"/>
          </p:nvPr>
        </p:nvSpPr>
        <p:spPr>
          <a:xfrm>
            <a:off x="669882" y="374850"/>
            <a:ext cx="10852237" cy="648000"/>
          </a:xfrm>
        </p:spPr>
        <p:txBody>
          <a:bodyPr/>
          <a:p>
            <a:r>
              <a:rPr lang="zh-CN" altLang="en-US"/>
              <a:t>设计灵感来源</a:t>
            </a:r>
            <a:r>
              <a:rPr lang="en-US" altLang="zh-CN"/>
              <a:t>——</a:t>
            </a:r>
            <a:endParaRPr lang="en-US" altLang="zh-CN"/>
          </a:p>
        </p:txBody>
      </p:sp>
      <p:pic>
        <p:nvPicPr>
          <p:cNvPr id="6" name="内容占位符 5" descr="背景图备选.1"/>
          <p:cNvPicPr>
            <a:picLocks noChangeAspect="1"/>
          </p:cNvPicPr>
          <p:nvPr>
            <p:ph sz="half" idx="1"/>
          </p:nvPr>
        </p:nvPicPr>
        <p:blipFill>
          <a:blip r:embed="rId2"/>
          <a:stretch>
            <a:fillRect/>
          </a:stretch>
        </p:blipFill>
        <p:spPr>
          <a:xfrm>
            <a:off x="5716905" y="1981835"/>
            <a:ext cx="6165850" cy="4624705"/>
          </a:xfrm>
          <a:prstGeom prst="rect">
            <a:avLst/>
          </a:prstGeom>
        </p:spPr>
      </p:pic>
      <p:sp>
        <p:nvSpPr>
          <p:cNvPr id="7" name="内容占位符 3"/>
          <p:cNvSpPr>
            <a:spLocks noGrp="1"/>
          </p:cNvSpPr>
          <p:nvPr/>
        </p:nvSpPr>
        <p:spPr>
          <a:xfrm>
            <a:off x="259080" y="1136015"/>
            <a:ext cx="5190490" cy="5614035"/>
          </a:xfrm>
          <a:prstGeom prst="rect">
            <a:avLst/>
          </a:prstGeom>
        </p:spPr>
        <p:txBody>
          <a:bodyPr vert="horz" lIns="101600" tIns="0" rIns="82550" bIns="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atin typeface="微软雅黑" panose="020B0503020204020204" charset="-122"/>
                <a:ea typeface="微软雅黑" panose="020B0503020204020204" charset="-122"/>
                <a:cs typeface="楷体" panose="02010609060101010101" charset="-122"/>
                <a:sym typeface="+mn-ea"/>
              </a:rPr>
              <a:t>这个想法来源于</a:t>
            </a:r>
            <a:r>
              <a:rPr lang="zh-CN">
                <a:latin typeface="微软雅黑" panose="020B0503020204020204" charset="-122"/>
                <a:ea typeface="微软雅黑" panose="020B0503020204020204" charset="-122"/>
                <a:cs typeface="楷体" panose="02010609060101010101" charset="-122"/>
                <a:sym typeface="+mn-ea"/>
              </a:rPr>
              <a:t>自己</a:t>
            </a:r>
            <a:r>
              <a:rPr>
                <a:latin typeface="微软雅黑" panose="020B0503020204020204" charset="-122"/>
                <a:ea typeface="微软雅黑" panose="020B0503020204020204" charset="-122"/>
                <a:cs typeface="楷体" panose="02010609060101010101" charset="-122"/>
                <a:sym typeface="+mn-ea"/>
              </a:rPr>
              <a:t>日常生活对手机的过度依赖导致的时间管理混乱以及考试周使用手机过度</a:t>
            </a:r>
            <a:r>
              <a:rPr lang="zh-CN">
                <a:latin typeface="微软雅黑" panose="020B0503020204020204" charset="-122"/>
                <a:ea typeface="微软雅黑" panose="020B0503020204020204" charset="-122"/>
                <a:cs typeface="楷体" panose="02010609060101010101" charset="-122"/>
                <a:sym typeface="+mn-ea"/>
              </a:rPr>
              <a:t>的问题。</a:t>
            </a:r>
            <a:r>
              <a:rPr lang="zh-CN" altLang="en-US">
                <a:sym typeface="+mn-ea"/>
              </a:rPr>
              <a:t>考试周最大的矛盾不仅是考试范围与掌握的知识之间的矛盾，还有一个就是需要复习但是忍不住玩手机的矛盾。对于像我这样自制力不足的人来说，很需要一个客观的助力来减少手机的使用。</a:t>
            </a:r>
            <a:endParaRPr lang="zh-CN" altLang="en-US">
              <a:sym typeface="+mn-ea"/>
            </a:endParaRPr>
          </a:p>
          <a:p>
            <a:r>
              <a:rPr lang="zh-CN" altLang="en-US"/>
              <a:t>但现在我们做很多事情都离不开手机，包括工作学习，所以我认为强制性的手机使用管理并不可行。</a:t>
            </a:r>
            <a:endParaRPr lang="zh-CN" altLang="en-US"/>
          </a:p>
          <a:p>
            <a:r>
              <a:rPr lang="en-US" altLang="zh-CN"/>
              <a:t>”Mobile Manager”</a:t>
            </a:r>
            <a:r>
              <a:rPr lang="zh-CN" altLang="en-US"/>
              <a:t>可以在非强制管理的同时对我们的手机使用提供警醒作用。</a:t>
            </a:r>
            <a:endParaRPr lang="zh-CN" altLang="en-US"/>
          </a:p>
          <a:p>
            <a:r>
              <a:rPr lang="zh-CN" altLang="en-US"/>
              <a:t>可视化窗口的图片通过视觉刺激，蜂鸣器的警报声则通过听觉刺激，（同时这个声音是能被周围人听到的），对用户形成一定压迫感，从而达到减少其手机使用的目的。</a:t>
            </a:r>
            <a:endParaRPr lang="zh-CN" altLang="en-US"/>
          </a:p>
          <a:p>
            <a:endParaRPr lang="zh-CN" altLang="en-US">
              <a:latin typeface="+mn-ea"/>
              <a:cs typeface="楷体" panose="02010609060101010101" charset="-122"/>
              <a:sym typeface="+mn-ea"/>
            </a:endParaRPr>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409140"/>
            <a:ext cx="10852237" cy="648000"/>
          </a:xfrm>
        </p:spPr>
        <p:txBody>
          <a:bodyPr/>
          <a:p>
            <a:r>
              <a:rPr lang="zh-CN" altLang="en-US"/>
              <a:t>使用器材</a:t>
            </a:r>
            <a:r>
              <a:rPr lang="en-US" altLang="zh-CN"/>
              <a:t>——</a:t>
            </a:r>
            <a:endParaRPr lang="en-US" altLang="zh-CN"/>
          </a:p>
        </p:txBody>
      </p:sp>
      <p:pic>
        <p:nvPicPr>
          <p:cNvPr id="67" name="内容占位符 66"/>
          <p:cNvPicPr>
            <a:picLocks noChangeAspect="1"/>
          </p:cNvPicPr>
          <p:nvPr>
            <p:ph idx="1"/>
          </p:nvPr>
        </p:nvPicPr>
        <p:blipFill rotWithShape="1">
          <a:blip r:embed="rId1" cstate="print">
            <a:extLst>
              <a:ext uri="{28A0092B-C50C-407E-A947-70E740481C1C}">
                <a14:useLocalDpi xmlns:a14="http://schemas.microsoft.com/office/drawing/2010/main" val="0"/>
              </a:ext>
            </a:extLst>
          </a:blip>
          <a:srcRect t="66128"/>
          <a:stretch>
            <a:fillRect/>
          </a:stretch>
        </p:blipFill>
        <p:spPr>
          <a:xfrm>
            <a:off x="189230" y="2611755"/>
            <a:ext cx="12245340" cy="404876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75812"/>
          <a:stretch>
            <a:fillRect/>
          </a:stretch>
        </p:blipFill>
        <p:spPr>
          <a:xfrm>
            <a:off x="0" y="3849363"/>
            <a:ext cx="12192000" cy="2948947"/>
          </a:xfrm>
          <a:prstGeom prst="rect">
            <a:avLst/>
          </a:prstGeom>
        </p:spPr>
      </p:pic>
      <p:sp>
        <p:nvSpPr>
          <p:cNvPr id="4" name="内容占位符 3"/>
          <p:cNvSpPr>
            <a:spLocks noGrp="1"/>
          </p:cNvSpPr>
          <p:nvPr>
            <p:ph sz="half" idx="2"/>
          </p:nvPr>
        </p:nvSpPr>
        <p:spPr>
          <a:xfrm>
            <a:off x="1459230" y="1624965"/>
            <a:ext cx="3588385" cy="4253230"/>
          </a:xfrm>
        </p:spPr>
        <p:txBody>
          <a:bodyPr/>
          <a:p>
            <a:r>
              <a:rPr lang="zh-CN" altLang="en-US" sz="3200"/>
              <a:t>超声波传感器</a:t>
            </a:r>
            <a:r>
              <a:rPr lang="en-US" altLang="zh-CN" sz="3200"/>
              <a:t>*1</a:t>
            </a:r>
            <a:endParaRPr lang="en-US" altLang="zh-CN" sz="3200"/>
          </a:p>
          <a:p>
            <a:r>
              <a:rPr lang="zh-CN" altLang="en-US" sz="3200"/>
              <a:t>蜂鸣器</a:t>
            </a:r>
            <a:r>
              <a:rPr lang="en-US" altLang="zh-CN" sz="3200"/>
              <a:t>*1</a:t>
            </a:r>
            <a:endParaRPr lang="en-US" altLang="zh-CN" sz="3200"/>
          </a:p>
          <a:p>
            <a:r>
              <a:rPr lang="en-US" altLang="zh-CN" sz="3200"/>
              <a:t>Arduino</a:t>
            </a:r>
            <a:r>
              <a:rPr lang="zh-CN" altLang="en-US" sz="3200"/>
              <a:t>板</a:t>
            </a:r>
            <a:r>
              <a:rPr lang="en-US" altLang="zh-CN" sz="3200"/>
              <a:t>*1</a:t>
            </a:r>
            <a:endParaRPr lang="en-US" altLang="zh-CN" sz="3200"/>
          </a:p>
          <a:p>
            <a:r>
              <a:rPr lang="en-US" altLang="zh-CN" sz="3200"/>
              <a:t>1k</a:t>
            </a:r>
            <a:r>
              <a:rPr lang="zh-CN" altLang="en-US" sz="3200"/>
              <a:t>电阻</a:t>
            </a:r>
            <a:r>
              <a:rPr lang="en-US" altLang="zh-CN" sz="3200"/>
              <a:t>*1</a:t>
            </a:r>
            <a:endParaRPr lang="en-US" altLang="zh-CN" sz="3200"/>
          </a:p>
          <a:p>
            <a:r>
              <a:rPr lang="zh-CN" altLang="en-US" sz="3200"/>
              <a:t>面包线若干</a:t>
            </a:r>
            <a:endParaRPr lang="zh-CN" altLang="en-US" sz="1000"/>
          </a:p>
        </p:txBody>
      </p:sp>
      <p:pic>
        <p:nvPicPr>
          <p:cNvPr id="3" name="图片 2" descr="u=3057882973,81882522&amp;fm=26&amp;gp=0[1]"/>
          <p:cNvPicPr>
            <a:picLocks noChangeAspect="1"/>
          </p:cNvPicPr>
          <p:nvPr/>
        </p:nvPicPr>
        <p:blipFill>
          <a:blip r:embed="rId3"/>
          <a:stretch>
            <a:fillRect/>
          </a:stretch>
        </p:blipFill>
        <p:spPr>
          <a:xfrm>
            <a:off x="6238240" y="8255"/>
            <a:ext cx="4820285" cy="1449070"/>
          </a:xfrm>
          <a:prstGeom prst="rect">
            <a:avLst/>
          </a:prstGeom>
        </p:spPr>
      </p:pic>
      <p:pic>
        <p:nvPicPr>
          <p:cNvPr id="5" name="图片 4"/>
          <p:cNvPicPr>
            <a:picLocks noChangeAspect="1"/>
          </p:cNvPicPr>
          <p:nvPr/>
        </p:nvPicPr>
        <p:blipFill>
          <a:blip r:embed="rId4"/>
          <a:stretch>
            <a:fillRect/>
          </a:stretch>
        </p:blipFill>
        <p:spPr>
          <a:xfrm>
            <a:off x="5641340" y="1624965"/>
            <a:ext cx="5645150" cy="47898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70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72068"/>
          <a:stretch>
            <a:fillRect/>
          </a:stretch>
        </p:blipFill>
        <p:spPr>
          <a:xfrm rot="10800000" flipV="1">
            <a:off x="0" y="-695325"/>
            <a:ext cx="12192000" cy="3405505"/>
          </a:xfrm>
          <a:prstGeom prst="rect">
            <a:avLst/>
          </a:prstGeom>
        </p:spPr>
      </p:pic>
      <p:pic>
        <p:nvPicPr>
          <p:cNvPr id="4" name="图片 3"/>
          <p:cNvPicPr>
            <a:picLocks noChangeAspect="1"/>
          </p:cNvPicPr>
          <p:nvPr/>
        </p:nvPicPr>
        <p:blipFill>
          <a:blip r:embed="rId2"/>
          <a:srcRect l="19996" t="2478" r="3132"/>
          <a:stretch>
            <a:fillRect/>
          </a:stretch>
        </p:blipFill>
        <p:spPr>
          <a:xfrm>
            <a:off x="5487035" y="2960370"/>
            <a:ext cx="6235700" cy="3752215"/>
          </a:xfrm>
          <a:prstGeom prst="rect">
            <a:avLst/>
          </a:prstGeom>
        </p:spPr>
      </p:pic>
      <p:pic>
        <p:nvPicPr>
          <p:cNvPr id="3" name="图片 2"/>
          <p:cNvPicPr>
            <a:picLocks noChangeAspect="1"/>
          </p:cNvPicPr>
          <p:nvPr/>
        </p:nvPicPr>
        <p:blipFill>
          <a:blip r:embed="rId3"/>
          <a:srcRect l="-21104"/>
          <a:stretch>
            <a:fillRect/>
          </a:stretch>
        </p:blipFill>
        <p:spPr>
          <a:xfrm>
            <a:off x="-767715" y="868045"/>
            <a:ext cx="6967220" cy="33045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89318"/>
          <a:stretch>
            <a:fillRect/>
          </a:stretch>
        </p:blipFill>
        <p:spPr>
          <a:xfrm>
            <a:off x="770078" y="75565"/>
            <a:ext cx="11421696" cy="1220755"/>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71781"/>
          <a:stretch>
            <a:fillRect/>
          </a:stretch>
        </p:blipFill>
        <p:spPr>
          <a:xfrm>
            <a:off x="0" y="-115570"/>
            <a:ext cx="12192000" cy="3440430"/>
          </a:xfrm>
          <a:prstGeom prst="rect">
            <a:avLst/>
          </a:prstGeom>
        </p:spPr>
      </p:pic>
      <p:sp>
        <p:nvSpPr>
          <p:cNvPr id="2" name="标题 1"/>
          <p:cNvSpPr>
            <a:spLocks noGrp="1"/>
          </p:cNvSpPr>
          <p:nvPr>
            <p:ph type="title"/>
          </p:nvPr>
        </p:nvSpPr>
        <p:spPr/>
        <p:txBody>
          <a:bodyPr/>
          <a:p>
            <a:r>
              <a:rPr lang="zh-CN" altLang="en-US">
                <a:latin typeface="楷体" panose="02010609060101010101" charset="-122"/>
                <a:ea typeface="楷体" panose="02010609060101010101" charset="-122"/>
              </a:rPr>
              <a:t>应用缺陷与可能性</a:t>
            </a:r>
            <a:r>
              <a:rPr lang="zh-CN" altLang="en-US">
                <a:latin typeface="楷体" panose="02010609060101010101" charset="-122"/>
                <a:ea typeface="楷体" panose="02010609060101010101" charset="-122"/>
              </a:rPr>
              <a:t>拓展</a:t>
            </a:r>
            <a:endParaRPr lang="zh-CN" altLang="en-US">
              <a:latin typeface="楷体" panose="02010609060101010101" charset="-122"/>
              <a:ea typeface="楷体" panose="02010609060101010101" charset="-122"/>
            </a:endParaRPr>
          </a:p>
        </p:txBody>
      </p:sp>
      <p:sp>
        <p:nvSpPr>
          <p:cNvPr id="3" name="内容占位符 2"/>
          <p:cNvSpPr>
            <a:spLocks noGrp="1"/>
          </p:cNvSpPr>
          <p:nvPr>
            <p:ph sz="half" idx="1"/>
          </p:nvPr>
        </p:nvSpPr>
        <p:spPr>
          <a:xfrm>
            <a:off x="669925" y="1296035"/>
            <a:ext cx="5109845" cy="5039995"/>
          </a:xfrm>
        </p:spPr>
        <p:txBody>
          <a:bodyPr/>
          <a:p>
            <a:pPr marL="0" indent="0">
              <a:buNone/>
            </a:pPr>
            <a:r>
              <a:rPr lang="zh-CN" altLang="en-US" sz="2000"/>
              <a:t>缺陷：</a:t>
            </a:r>
            <a:endParaRPr lang="zh-CN" altLang="en-US" sz="2000"/>
          </a:p>
          <a:p>
            <a:r>
              <a:rPr lang="zh-CN" altLang="en-US" sz="2000"/>
              <a:t>基于技术以及装备层面，（超声波传感器不够灵敏，有较大延迟反应），目前的装置缺陷仍然较大，装置的反应跟不上手机移动变化。（手机放置时</a:t>
            </a:r>
            <a:r>
              <a:rPr lang="en-US" altLang="zh-CN" sz="2000"/>
              <a:t>normal</a:t>
            </a:r>
            <a:r>
              <a:rPr sz="2000"/>
              <a:t>状态正常，但是拿开手机时的</a:t>
            </a:r>
            <a:r>
              <a:rPr lang="en-US" altLang="zh-CN" sz="2000"/>
              <a:t>warning</a:t>
            </a:r>
            <a:r>
              <a:rPr sz="2000"/>
              <a:t>可视化有延迟，会呈现闪烁状态）。</a:t>
            </a:r>
            <a:endParaRPr sz="2000"/>
          </a:p>
          <a:p>
            <a:r>
              <a:rPr lang="en-US" altLang="zh-CN" sz="2000"/>
              <a:t>if</a:t>
            </a:r>
            <a:r>
              <a:rPr sz="2000"/>
              <a:t>语句本身的执行特点可能也是其中之一的原因，做该</a:t>
            </a:r>
            <a:r>
              <a:rPr sz="2000"/>
              <a:t>项目之前没有考虑周到。</a:t>
            </a:r>
            <a:endParaRPr lang="zh-CN" altLang="en-US" sz="2000"/>
          </a:p>
          <a:p>
            <a:pPr marL="0" indent="0">
              <a:buNone/>
            </a:pPr>
            <a:endParaRPr sz="2000"/>
          </a:p>
        </p:txBody>
      </p:sp>
      <p:sp>
        <p:nvSpPr>
          <p:cNvPr id="4" name="内容占位符 3"/>
          <p:cNvSpPr>
            <a:spLocks noGrp="1"/>
          </p:cNvSpPr>
          <p:nvPr>
            <p:ph sz="half" idx="2"/>
          </p:nvPr>
        </p:nvSpPr>
        <p:spPr>
          <a:xfrm>
            <a:off x="6120765" y="965200"/>
            <a:ext cx="4928870" cy="5913755"/>
          </a:xfrm>
        </p:spPr>
        <p:txBody>
          <a:bodyPr/>
          <a:p>
            <a:pPr marL="0" indent="0">
              <a:buNone/>
            </a:pPr>
            <a:r>
              <a:rPr lang="zh-CN" altLang="en-US" sz="1800"/>
              <a:t>可能性</a:t>
            </a:r>
            <a:r>
              <a:rPr lang="zh-CN" altLang="en-US" sz="1800"/>
              <a:t>拓展：</a:t>
            </a:r>
            <a:endParaRPr lang="zh-CN" altLang="en-US" sz="1800"/>
          </a:p>
          <a:p>
            <a:r>
              <a:rPr lang="en-US" altLang="zh-CN" sz="1800"/>
              <a:t>1.</a:t>
            </a:r>
            <a:r>
              <a:rPr lang="zh-CN" altLang="en-US" sz="1800"/>
              <a:t>可以增加新型计时功能，用户在将手机放入装置前，可以按需求设置手机保管时长，在这个时间段内拿出手机会有</a:t>
            </a:r>
            <a:r>
              <a:rPr lang="en-US" altLang="zh-CN" sz="1800"/>
              <a:t>warning</a:t>
            </a:r>
            <a:r>
              <a:rPr lang="zh-CN" altLang="en-US" sz="1800"/>
              <a:t>，但是这个时段过后取出手机则不会报警；</a:t>
            </a:r>
            <a:endParaRPr lang="zh-CN" altLang="en-US" sz="1800"/>
          </a:p>
          <a:p>
            <a:r>
              <a:rPr lang="en-US" altLang="zh-CN" sz="1800"/>
              <a:t>2.</a:t>
            </a:r>
            <a:r>
              <a:rPr lang="zh-CN" altLang="en-US" sz="1800"/>
              <a:t>这个装置也可以用来作为存放贵重物品的地方，当放置于装置上的贵重物品被取走则发出警报；</a:t>
            </a:r>
            <a:endParaRPr lang="zh-CN" altLang="en-US" sz="1800"/>
          </a:p>
          <a:p>
            <a:r>
              <a:rPr lang="en-US" altLang="zh-CN" sz="1800"/>
              <a:t>3.</a:t>
            </a:r>
            <a:r>
              <a:rPr lang="zh-CN" altLang="en-US" sz="1800"/>
              <a:t>借鉴市场上已有的手机使用时长管理软件，可在可视化页面设置计时或种树等功能，提升使用者的成就感。（由于该装置是独立于手机而运行的，不像手机上的管理软件需要打开手机本身才可以使用，因此</a:t>
            </a:r>
            <a:r>
              <a:rPr lang="zh-CN" altLang="en-US" sz="1800"/>
              <a:t>可以更大概率降低用户使用手机。）</a:t>
            </a:r>
            <a:endParaRPr lang="zh-CN" altLang="en-US"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43750"/>
          <a:stretch>
            <a:fillRect/>
          </a:stretch>
        </p:blipFill>
        <p:spPr>
          <a:xfrm>
            <a:off x="0" y="0"/>
            <a:ext cx="12192000" cy="6858000"/>
          </a:xfrm>
          <a:prstGeom prst="rect">
            <a:avLst/>
          </a:prstGeom>
        </p:spPr>
      </p:pic>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75812"/>
          <a:stretch>
            <a:fillRect/>
          </a:stretch>
        </p:blipFill>
        <p:spPr>
          <a:xfrm>
            <a:off x="0" y="3909053"/>
            <a:ext cx="12192000" cy="2948947"/>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b="89318"/>
          <a:stretch>
            <a:fillRect/>
          </a:stretch>
        </p:blipFill>
        <p:spPr>
          <a:xfrm>
            <a:off x="623393" y="0"/>
            <a:ext cx="11421696" cy="1220755"/>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66128"/>
          <a:stretch>
            <a:fillRect/>
          </a:stretch>
        </p:blipFill>
        <p:spPr>
          <a:xfrm>
            <a:off x="770304" y="2958949"/>
            <a:ext cx="11421696" cy="3871096"/>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687" y="777324"/>
            <a:ext cx="5459635" cy="4462768"/>
          </a:xfrm>
          <a:prstGeom prst="rect">
            <a:avLst/>
          </a:prstGeom>
        </p:spPr>
      </p:pic>
      <p:sp>
        <p:nvSpPr>
          <p:cNvPr id="13" name="矩形 12"/>
          <p:cNvSpPr/>
          <p:nvPr/>
        </p:nvSpPr>
        <p:spPr>
          <a:xfrm>
            <a:off x="2943097" y="2276872"/>
            <a:ext cx="6606813" cy="1632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2735580" y="2276687"/>
            <a:ext cx="8170333" cy="829945"/>
          </a:xfrm>
          <a:prstGeom prst="rect">
            <a:avLst/>
          </a:prstGeom>
        </p:spPr>
        <p:txBody>
          <a:bodyPr wrap="square">
            <a:spAutoFit/>
          </a:bodyPr>
          <a:lstStyle/>
          <a:p>
            <a:r>
              <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anose="020B0503020204020204" charset="-122"/>
              </a:rPr>
              <a:t>THANKS FOR WATCHING</a:t>
            </a:r>
            <a:endParaRPr lang="en-US" altLang="zh-CN" sz="4800" spc="300" dirty="0">
              <a:solidFill>
                <a:schemeClr val="tx1">
                  <a:lumMod val="85000"/>
                  <a:lumOff val="15000"/>
                </a:schemeClr>
              </a:solidFill>
              <a:latin typeface="Brush Script Std" panose="03060802040607070404" pitchFamily="66" charset="0"/>
              <a:ea typeface="DFPiPiW5-B5" panose="040B0509000000000000" pitchFamily="81" charset="-120"/>
              <a:cs typeface="Adobe Arabic" panose="02040503050201020203" pitchFamily="18" charset="-78"/>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1165</Words>
  <Application>WPS 演示</Application>
  <PresentationFormat>宽屏</PresentationFormat>
  <Paragraphs>45</Paragraphs>
  <Slides>8</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宋体</vt:lpstr>
      <vt:lpstr>Wingdings</vt:lpstr>
      <vt:lpstr>微软雅黑</vt:lpstr>
      <vt:lpstr>方正兰亭黑简体</vt:lpstr>
      <vt:lpstr>黑体</vt:lpstr>
      <vt:lpstr>Brush Script Std</vt:lpstr>
      <vt:lpstr>DFPiPiW5-B5</vt:lpstr>
      <vt:lpstr>Adobe Arabic</vt:lpstr>
      <vt:lpstr>楷体</vt:lpstr>
      <vt:lpstr>Mongolian Baiti</vt:lpstr>
      <vt:lpstr>Arial Unicode MS</vt:lpstr>
      <vt:lpstr>MingLiU-ExtB</vt:lpstr>
      <vt:lpstr>SWTxt</vt:lpstr>
      <vt:lpstr>Office 主题​​</vt:lpstr>
      <vt:lpstr>PowerPoint 演示文稿</vt:lpstr>
      <vt:lpstr>PowerPoint 演示文稿</vt:lpstr>
      <vt:lpstr>原理简述</vt:lpstr>
      <vt:lpstr>设计灵感来源——</vt:lpstr>
      <vt:lpstr>使用器材——</vt:lpstr>
      <vt:lpstr>PowerPoint 演示文稿</vt:lpstr>
      <vt:lpstr>应用缺陷与可能性拓展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Seb's</cp:lastModifiedBy>
  <cp:revision>16</cp:revision>
  <dcterms:created xsi:type="dcterms:W3CDTF">2019-07-03T06:14:00Z</dcterms:created>
  <dcterms:modified xsi:type="dcterms:W3CDTF">2019-07-05T10:34:29Z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2052-11.3.0.8586</vt:lpwstr>
  </property>
</Properties>
</file>